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B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4CC-6A94-45D4-8587-CEE62CF86761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E414-D878-4E5D-B630-4F3439B5F6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4CC-6A94-45D4-8587-CEE62CF86761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E414-D878-4E5D-B630-4F3439B5F6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4CC-6A94-45D4-8587-CEE62CF86761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E414-D878-4E5D-B630-4F3439B5F6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4CC-6A94-45D4-8587-CEE62CF86761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E414-D878-4E5D-B630-4F3439B5F6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4CC-6A94-45D4-8587-CEE62CF86761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E414-D878-4E5D-B630-4F3439B5F6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4CC-6A94-45D4-8587-CEE62CF86761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E414-D878-4E5D-B630-4F3439B5F6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4CC-6A94-45D4-8587-CEE62CF86761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E414-D878-4E5D-B630-4F3439B5F6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4CC-6A94-45D4-8587-CEE62CF86761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E414-D878-4E5D-B630-4F3439B5F6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4CC-6A94-45D4-8587-CEE62CF86761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E414-D878-4E5D-B630-4F3439B5F6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4CC-6A94-45D4-8587-CEE62CF86761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E414-D878-4E5D-B630-4F3439B5F6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4CC-6A94-45D4-8587-CEE62CF86761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E414-D878-4E5D-B630-4F3439B5F6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1F4CC-6A94-45D4-8587-CEE62CF86761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2E414-D878-4E5D-B630-4F3439B5F6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컴모델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548680"/>
            <a:ext cx="1500198" cy="1500197"/>
          </a:xfrm>
          <a:prstGeom prst="rect">
            <a:avLst/>
          </a:prstGeom>
        </p:spPr>
      </p:pic>
      <p:sp>
        <p:nvSpPr>
          <p:cNvPr id="8" name="아래쪽 리본 7"/>
          <p:cNvSpPr/>
          <p:nvPr/>
        </p:nvSpPr>
        <p:spPr>
          <a:xfrm>
            <a:off x="1043608" y="188640"/>
            <a:ext cx="7488832" cy="720080"/>
          </a:xfrm>
          <a:prstGeom prst="ribb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7523592"/>
              </p:ext>
            </p:extLst>
          </p:nvPr>
        </p:nvGraphicFramePr>
        <p:xfrm>
          <a:off x="899592" y="1556792"/>
          <a:ext cx="7388894" cy="4033586"/>
        </p:xfrm>
        <a:graphic>
          <a:graphicData uri="http://schemas.openxmlformats.org/drawingml/2006/table">
            <a:tbl>
              <a:tblPr/>
              <a:tblGrid>
                <a:gridCol w="1141874"/>
                <a:gridCol w="1450414"/>
                <a:gridCol w="432048"/>
                <a:gridCol w="764158"/>
                <a:gridCol w="1008112"/>
                <a:gridCol w="1008112"/>
                <a:gridCol w="648072"/>
                <a:gridCol w="936104"/>
              </a:tblGrid>
              <a:tr h="7637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굴림체"/>
                        </a:rPr>
                        <a:t>학과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굴림체"/>
                        </a:rPr>
                        <a:t>수강과목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smtClean="0">
                          <a:solidFill>
                            <a:srgbClr val="000000"/>
                          </a:solidFill>
                          <a:latin typeface="바탕"/>
                        </a:rPr>
                        <a:t>구분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강의시간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굴림체"/>
                        </a:rPr>
                        <a:t>이수기간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수강료</a:t>
                      </a:r>
                      <a:r>
                        <a:rPr lang="en-US" altLang="ko-KR" sz="1100" b="1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(2</a:t>
                      </a:r>
                      <a:r>
                        <a:rPr lang="ko-KR" altLang="en-US" sz="1100" b="1" dirty="0" err="1" smtClean="0">
                          <a:solidFill>
                            <a:srgbClr val="000000"/>
                          </a:solidFill>
                          <a:latin typeface="굴림체"/>
                        </a:rPr>
                        <a:t>개월분</a:t>
                      </a:r>
                      <a:r>
                        <a:rPr lang="en-US" altLang="ko-KR" sz="1100" b="1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)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694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굴림체"/>
                        </a:rPr>
                        <a:t>일반</a:t>
                      </a:r>
                      <a:r>
                        <a:rPr lang="en-US" altLang="ko-KR" sz="1100" b="1" dirty="0">
                          <a:solidFill>
                            <a:srgbClr val="000000"/>
                          </a:solidFill>
                          <a:latin typeface="굴림체"/>
                        </a:rPr>
                        <a:t>(</a:t>
                      </a: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굴림체"/>
                        </a:rPr>
                        <a:t>기존</a:t>
                      </a:r>
                      <a:r>
                        <a:rPr lang="en-US" altLang="ko-KR" sz="1100" b="1" dirty="0">
                          <a:solidFill>
                            <a:srgbClr val="000000"/>
                          </a:solidFill>
                          <a:latin typeface="굴림체"/>
                        </a:rPr>
                        <a:t>)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굴림체"/>
                        </a:rPr>
                        <a:t>할인금액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굴림체"/>
                        </a:rPr>
                        <a:t>특강금액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</a:tr>
              <a:tr h="26505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굴림체"/>
                        </a:rPr>
                        <a:t>기능사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정보처리기능사</a:t>
                      </a: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실기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1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시간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개월 완성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40</a:t>
                      </a: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만원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6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34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만원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1078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필기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1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시간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개월 완성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40</a:t>
                      </a: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만원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6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34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만원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77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굴림체"/>
                        </a:rPr>
                        <a:t>사무자동화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한글</a:t>
                      </a: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,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엑셀</a:t>
                      </a: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,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파워포인트</a:t>
                      </a:r>
                      <a:endParaRPr lang="en-US" altLang="ko-KR" sz="1000" dirty="0" smtClean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워드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1,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급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,</a:t>
                      </a:r>
                      <a:r>
                        <a:rPr lang="ko-KR" altLang="en-US" sz="1000" dirty="0" err="1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컴활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2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급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실기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1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시간</a:t>
                      </a:r>
                      <a:endParaRPr lang="en-US" altLang="ko-KR" sz="1000" dirty="0" smtClean="0">
                        <a:solidFill>
                          <a:srgbClr val="000000"/>
                        </a:solidFill>
                        <a:latin typeface="굴림체"/>
                        <a:ea typeface="굴림체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개월 완성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36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만원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6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30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만원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996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컴퓨터활용능력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급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1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시간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30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분</a:t>
                      </a:r>
                      <a:endParaRPr lang="en-US" altLang="ko-KR" sz="1000" dirty="0" smtClean="0">
                        <a:solidFill>
                          <a:srgbClr val="000000"/>
                        </a:solidFill>
                        <a:latin typeface="굴림체"/>
                        <a:ea typeface="굴림체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(</a:t>
                      </a:r>
                      <a:r>
                        <a:rPr lang="ko-KR" altLang="en-US" sz="1000" dirty="0" err="1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컴활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1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급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)</a:t>
                      </a: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개월 완성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50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만원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5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45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만원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746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MOS</a:t>
                      </a:r>
                      <a:endParaRPr lang="en-US" sz="14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MS-W.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엑셀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,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파워포인트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,</a:t>
                      </a:r>
                      <a:r>
                        <a:rPr lang="ko-KR" altLang="en-US" sz="1000" dirty="0" err="1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엑세스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마스터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시간</a:t>
                      </a: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30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개월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완성</a:t>
                      </a:r>
                      <a:endParaRPr lang="en-US" altLang="ko-KR" sz="1000" dirty="0" smtClean="0">
                        <a:solidFill>
                          <a:srgbClr val="000000"/>
                        </a:solidFill>
                        <a:latin typeface="굴림체"/>
                        <a:ea typeface="굴림체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(1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개월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2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과목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)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50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만원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5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45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만원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61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굴림체"/>
                        </a:rPr>
                        <a:t>그래픽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일러스트</a:t>
                      </a: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,</a:t>
                      </a:r>
                      <a:r>
                        <a:rPr lang="ko-KR" altLang="en-US" sz="1000" dirty="0" err="1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포토샵</a:t>
                      </a: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, 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페이지메이커</a:t>
                      </a: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lang="ko-KR" altLang="en-US" sz="1000" dirty="0" err="1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자격증선택시</a:t>
                      </a: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실기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2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시간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개월 완성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6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0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만원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6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54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만원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9321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CAD</a:t>
                      </a:r>
                      <a:endParaRPr lang="en-US" sz="14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2D(ATC-2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급</a:t>
                      </a: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,1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급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),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전산응용건축제도기능사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실기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시간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개월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완성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(2D)</a:t>
                      </a: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60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만원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6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54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만원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910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*3D.1</a:t>
                      </a:r>
                      <a:r>
                        <a:rPr lang="ko-KR" altLang="en-US" sz="1000" dirty="0" err="1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개월추가</a:t>
                      </a:r>
                      <a:endParaRPr lang="en-US" altLang="ko-KR" sz="1000" dirty="0" smtClean="0">
                        <a:solidFill>
                          <a:srgbClr val="000000"/>
                        </a:solidFill>
                        <a:latin typeface="굴림체"/>
                        <a:ea typeface="굴림체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dirty="0" smtClean="0">
                        <a:solidFill>
                          <a:srgbClr val="000000"/>
                        </a:solidFill>
                        <a:latin typeface="굴림체"/>
                        <a:ea typeface="굴림체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바탕"/>
                        </a:rPr>
                        <a:t>90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바탕"/>
                        </a:rPr>
                        <a:t>만원</a:t>
                      </a:r>
                      <a:endParaRPr lang="en-US" altLang="ko-KR" sz="1000" dirty="0" smtClean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9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</a:t>
                      </a:r>
                      <a:endParaRPr lang="en-US" altLang="ko-KR" sz="1050" dirty="0" smtClean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81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만원</a:t>
                      </a:r>
                      <a:endParaRPr lang="en-US" altLang="ko-KR" sz="1050" dirty="0" smtClean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-1088966"/>
            <a:ext cx="8929718" cy="221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</a:rPr>
              <a:t> </a:t>
            </a:r>
            <a:endParaRPr kumimoji="1" lang="ko-KR" altLang="ko-K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</a:rPr>
              <a:t> </a:t>
            </a:r>
            <a:endParaRPr lang="ko-KR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HY수평선B" pitchFamily="18" charset="-127"/>
              </a:rPr>
              <a:t>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800" dirty="0">
                <a:solidFill>
                  <a:srgbClr val="000000"/>
                </a:solidFill>
                <a:latin typeface="굴림" pitchFamily="50" charset="-127"/>
                <a:ea typeface="HY수평선B" pitchFamily="18" charset="-127"/>
              </a:rPr>
              <a:t> </a:t>
            </a:r>
            <a:r>
              <a:rPr kumimoji="1" lang="en-US" altLang="ko-KR" sz="2800" dirty="0" smtClean="0">
                <a:solidFill>
                  <a:srgbClr val="000000"/>
                </a:solidFill>
                <a:latin typeface="굴림" pitchFamily="50" charset="-127"/>
                <a:ea typeface="HY수평선B" pitchFamily="18" charset="-127"/>
              </a:rPr>
              <a:t>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둥근헤드라인" pitchFamily="18" charset="-127"/>
                <a:ea typeface="휴먼둥근헤드라인" pitchFamily="18" charset="-127"/>
              </a:rPr>
              <a:t>                ‘</a:t>
            </a:r>
            <a:r>
              <a:rPr kumimoji="1" lang="en-US" altLang="ko-KR" sz="2800" b="0" i="0" u="none" strike="noStrike" cap="none" normalizeH="0" baseline="0" dirty="0" smtClean="0">
                <a:ln>
                  <a:noFill/>
                </a:ln>
                <a:solidFill>
                  <a:srgbClr val="0069B8"/>
                </a:solidFill>
                <a:effectLst/>
                <a:latin typeface="휴먼둥근헤드라인" pitchFamily="18" charset="-127"/>
                <a:ea typeface="휴먼둥근헤드라인" pitchFamily="18" charset="-127"/>
              </a:rPr>
              <a:t>2013</a:t>
            </a:r>
            <a:r>
              <a:rPr kumimoji="1" lang="ko-KR" altLang="en-US" sz="2800" b="0" i="0" u="none" strike="noStrike" cap="none" normalizeH="0" baseline="0" dirty="0" smtClean="0">
                <a:ln>
                  <a:noFill/>
                </a:ln>
                <a:solidFill>
                  <a:srgbClr val="0069B8"/>
                </a:solidFill>
                <a:effectLst/>
                <a:latin typeface="휴먼둥근헤드라인" pitchFamily="18" charset="-127"/>
                <a:ea typeface="휴먼둥근헤드라인" pitchFamily="18" charset="-127"/>
              </a:rPr>
              <a:t>겨울방학</a:t>
            </a:r>
            <a:r>
              <a:rPr kumimoji="1" lang="ko-KR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굴림" pitchFamily="50" charset="-127"/>
                <a:ea typeface="HY수평선B" pitchFamily="18" charset="-127"/>
              </a:rPr>
              <a:t>특강</a:t>
            </a:r>
            <a:endParaRPr kumimoji="1" lang="ko-KR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굴림" pitchFamily="50" charset="-127"/>
              <a:ea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</a:rPr>
              <a:t> 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</a:rPr>
              <a:t> </a:t>
            </a:r>
            <a:endParaRPr kumimoji="1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돋움체" pitchFamily="49" charset="-127"/>
              </a:rPr>
              <a:t></a:t>
            </a:r>
            <a:endParaRPr kumimoji="1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27584" y="836712"/>
            <a:ext cx="742955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rgbClr val="000000"/>
                </a:solidFill>
                <a:latin typeface="굴림" pitchFamily="50" charset="-127"/>
                <a:ea typeface="돋움체" pitchFamily="49" charset="-127"/>
              </a:rPr>
              <a:t> . </a:t>
            </a:r>
            <a:r>
              <a:rPr kumimoji="1" lang="ko-KR" altLang="en-US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돋움체" pitchFamily="49" charset="-127"/>
              </a:rPr>
              <a:t>대      상 </a:t>
            </a:r>
            <a:r>
              <a:rPr kumimoji="1" lang="en-US" altLang="ko-KR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돋움체" pitchFamily="49" charset="-127"/>
              </a:rPr>
              <a:t>: </a:t>
            </a:r>
            <a:r>
              <a:rPr kumimoji="1" lang="ko-KR" altLang="en-US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돋움체" pitchFamily="49" charset="-127"/>
              </a:rPr>
              <a:t>일반인을 제외한 재학생 </a:t>
            </a:r>
            <a:endParaRPr kumimoji="1" lang="en-US" altLang="ko-KR" sz="105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굴림" pitchFamily="50" charset="-127"/>
              <a:ea typeface="돋움체" pitchFamily="49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50" b="1" dirty="0" smtClean="0">
                <a:solidFill>
                  <a:srgbClr val="000000"/>
                </a:solidFill>
                <a:latin typeface="굴림" pitchFamily="50" charset="-127"/>
                <a:ea typeface="돋움체" pitchFamily="49" charset="-127"/>
              </a:rPr>
              <a:t>  </a:t>
            </a:r>
            <a:r>
              <a:rPr kumimoji="1" lang="en-US" altLang="ko-KR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돋움체" pitchFamily="49" charset="-127"/>
              </a:rPr>
              <a:t>.</a:t>
            </a:r>
            <a:r>
              <a:rPr kumimoji="1" lang="ko-KR" altLang="en-US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돋움체" pitchFamily="49" charset="-127"/>
              </a:rPr>
              <a:t> 등록기간 </a:t>
            </a:r>
            <a:r>
              <a:rPr kumimoji="1" lang="en-US" altLang="ko-KR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돋움체" pitchFamily="49" charset="-127"/>
              </a:rPr>
              <a:t>: </a:t>
            </a:r>
            <a:r>
              <a:rPr kumimoji="1" lang="en-US" altLang="ko-KR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돋움체" pitchFamily="49" charset="-127"/>
              </a:rPr>
              <a:t>2013.12.23(</a:t>
            </a:r>
            <a:r>
              <a:rPr kumimoji="1" lang="ko-KR" altLang="en-US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돋움체" pitchFamily="49" charset="-127"/>
              </a:rPr>
              <a:t>월</a:t>
            </a:r>
            <a:r>
              <a:rPr kumimoji="1" lang="en-US" altLang="ko-KR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돋움체" pitchFamily="49" charset="-127"/>
              </a:rPr>
              <a:t>)~</a:t>
            </a:r>
            <a:r>
              <a:rPr kumimoji="1" lang="en-US" altLang="ko-KR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돋움체" pitchFamily="49" charset="-127"/>
              </a:rPr>
              <a:t>2014.1.10 </a:t>
            </a:r>
            <a:r>
              <a:rPr kumimoji="1" lang="en-US" altLang="ko-KR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돋움체" pitchFamily="49" charset="-127"/>
              </a:rPr>
              <a:t>(</a:t>
            </a:r>
            <a:r>
              <a:rPr kumimoji="1" lang="ko-KR" altLang="en-US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돋움체" pitchFamily="49" charset="-127"/>
              </a:rPr>
              <a:t>금</a:t>
            </a:r>
            <a:r>
              <a:rPr kumimoji="1" lang="en-US" altLang="ko-KR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돋움체" pitchFamily="49" charset="-127"/>
              </a:rPr>
              <a:t>)(</a:t>
            </a:r>
            <a:r>
              <a:rPr kumimoji="1" lang="ko-KR" altLang="en-US" sz="105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돋움체" pitchFamily="49" charset="-127"/>
              </a:rPr>
              <a:t>기간내</a:t>
            </a:r>
            <a:r>
              <a:rPr kumimoji="1" lang="ko-KR" altLang="en-US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돋움체" pitchFamily="49" charset="-127"/>
              </a:rPr>
              <a:t> 등록자에 한함</a:t>
            </a:r>
            <a:r>
              <a:rPr kumimoji="1" lang="en-US" altLang="ko-KR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돋움체" pitchFamily="49" charset="-127"/>
              </a:rPr>
              <a:t>)</a:t>
            </a:r>
            <a:endParaRPr kumimoji="1" lang="en-US" altLang="ko-K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  .  </a:t>
            </a:r>
            <a:r>
              <a:rPr kumimoji="1" lang="ko-KR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특강할인혜택은 </a:t>
            </a:r>
            <a:r>
              <a:rPr kumimoji="1" lang="en-US" altLang="ko-K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2</a:t>
            </a:r>
            <a:r>
              <a:rPr kumimoji="1" lang="ko-KR" altLang="en-US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개월등록시에한함</a:t>
            </a:r>
            <a:r>
              <a:rPr kumimoji="1" lang="ko-KR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 </a:t>
            </a:r>
            <a:r>
              <a:rPr kumimoji="1" lang="en-US" altLang="ko-K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 (1</a:t>
            </a:r>
            <a:r>
              <a:rPr kumimoji="1" lang="ko-KR" altLang="en-US" sz="1050" dirty="0" err="1" smtClean="0">
                <a:latin typeface="굴림" pitchFamily="50" charset="-127"/>
                <a:ea typeface="굴림" pitchFamily="50" charset="-127"/>
              </a:rPr>
              <a:t>개월등록자는</a:t>
            </a:r>
            <a:r>
              <a:rPr kumimoji="1" lang="ko-KR" altLang="en-US" sz="1050" dirty="0" smtClean="0">
                <a:latin typeface="굴림" pitchFamily="50" charset="-127"/>
                <a:ea typeface="굴림" pitchFamily="50" charset="-127"/>
              </a:rPr>
              <a:t> 일반등록</a:t>
            </a:r>
            <a:r>
              <a:rPr kumimoji="1" lang="en-US" altLang="ko-K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) 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-180528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" name="그림 13" descr="학원위치도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5661248"/>
            <a:ext cx="2071702" cy="1035831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15" name="그림 14" descr="한국컴퓨터산업디자인학원로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5661248"/>
            <a:ext cx="3744416" cy="576064"/>
          </a:xfrm>
          <a:prstGeom prst="rect">
            <a:avLst/>
          </a:prstGeom>
        </p:spPr>
      </p:pic>
      <p:pic>
        <p:nvPicPr>
          <p:cNvPr id="16" name="그림 15" descr="주소.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07704" y="6237312"/>
            <a:ext cx="3171501" cy="476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</TotalTime>
  <Words>205</Words>
  <Application>Microsoft Office PowerPoint</Application>
  <PresentationFormat>화면 슬라이드 쇼(4:3)</PresentationFormat>
  <Paragraphs>81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SEC</dc:creator>
  <cp:lastModifiedBy>USER</cp:lastModifiedBy>
  <cp:revision>46</cp:revision>
  <cp:lastPrinted>2012-06-07T07:16:45Z</cp:lastPrinted>
  <dcterms:created xsi:type="dcterms:W3CDTF">2009-12-17T06:59:18Z</dcterms:created>
  <dcterms:modified xsi:type="dcterms:W3CDTF">2013-11-20T10:18:03Z</dcterms:modified>
</cp:coreProperties>
</file>