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09" autoAdjust="0"/>
  </p:normalViewPr>
  <p:slideViewPr>
    <p:cSldViewPr>
      <p:cViewPr varScale="1">
        <p:scale>
          <a:sx n="103" d="100"/>
          <a:sy n="103" d="100"/>
        </p:scale>
        <p:origin x="-19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52B88-0761-4376-89FC-BA15B2D61A51}" type="datetimeFigureOut">
              <a:rPr lang="ko-KR" altLang="en-US" smtClean="0"/>
              <a:t>2015-11-30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98371-43FA-48FD-A86C-F72D6F64AA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22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8371-43FA-48FD-A86C-F72D6F64AA0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79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F4CC-6A94-45D4-8587-CEE62CF86761}" type="datetimeFigureOut">
              <a:rPr lang="ko-KR" altLang="en-US" smtClean="0"/>
              <a:pPr/>
              <a:t>2015-11-30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E414-D878-4E5D-B630-4F3439B5F6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폭발 2 2"/>
          <p:cNvSpPr/>
          <p:nvPr/>
        </p:nvSpPr>
        <p:spPr>
          <a:xfrm>
            <a:off x="182216" y="168524"/>
            <a:ext cx="864096" cy="72008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2" name="그림 11" descr="컴모델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721" y="372143"/>
            <a:ext cx="1500198" cy="1500197"/>
          </a:xfrm>
          <a:prstGeom prst="rect">
            <a:avLst/>
          </a:prstGeom>
        </p:spPr>
      </p:pic>
      <p:sp>
        <p:nvSpPr>
          <p:cNvPr id="8" name="아래쪽 리본 7"/>
          <p:cNvSpPr/>
          <p:nvPr/>
        </p:nvSpPr>
        <p:spPr>
          <a:xfrm>
            <a:off x="1475656" y="116632"/>
            <a:ext cx="6624736" cy="720080"/>
          </a:xfrm>
          <a:prstGeom prst="ribb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82423"/>
              </p:ext>
            </p:extLst>
          </p:nvPr>
        </p:nvGraphicFramePr>
        <p:xfrm>
          <a:off x="832371" y="1426481"/>
          <a:ext cx="7419978" cy="4022478"/>
        </p:xfrm>
        <a:graphic>
          <a:graphicData uri="http://schemas.openxmlformats.org/drawingml/2006/table">
            <a:tbl>
              <a:tblPr/>
              <a:tblGrid>
                <a:gridCol w="1146678"/>
                <a:gridCol w="1456515"/>
                <a:gridCol w="433866"/>
                <a:gridCol w="767373"/>
                <a:gridCol w="875364"/>
                <a:gridCol w="1149342"/>
                <a:gridCol w="650798"/>
                <a:gridCol w="940042"/>
              </a:tblGrid>
              <a:tr h="18260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학과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수강과목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구분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강의시간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이수기간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수강료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(2</a:t>
                      </a: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굴림체"/>
                        </a:rPr>
                        <a:t>개월분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67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일반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기존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할인금액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굴림체"/>
                        </a:rPr>
                        <a:t>특강금액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27476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굴림체"/>
                        </a:rPr>
                        <a:t>기능사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정보처리기능사</a:t>
                      </a: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실기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50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47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필기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50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62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언어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C</a:t>
                      </a:r>
                      <a:r>
                        <a:rPr lang="en-US" altLang="ko-KR" sz="1200" b="1" baseline="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 .</a:t>
                      </a:r>
                      <a:r>
                        <a:rPr lang="en-US" altLang="ko-KR" sz="1200" b="1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 C</a:t>
                      </a:r>
                      <a:r>
                        <a:rPr lang="en-US" altLang="ko-KR" sz="1200" b="1" baseline="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++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각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2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개월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50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3828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굴림체"/>
                        </a:rPr>
                        <a:t>사무자동화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한글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엑셀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파워포인트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워드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1,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컴활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2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실기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46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41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808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(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컴활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급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)</a:t>
                      </a: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60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28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컴퓨터활용능력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1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MOS</a:t>
                      </a:r>
                      <a:endParaRPr 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MS-W.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엑셀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 파워포인트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엑세스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 </a:t>
                      </a:r>
                      <a:r>
                        <a:rPr lang="ko-KR" altLang="en-US" sz="1000" baseline="0" dirty="0" err="1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아웃룩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1000" baseline="0" dirty="0" err="1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택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마스터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30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완성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(1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과목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50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45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19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>
                          <a:solidFill>
                            <a:srgbClr val="000000"/>
                          </a:solidFill>
                          <a:latin typeface="굴림체"/>
                        </a:rPr>
                        <a:t>그래픽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일러스트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포토샵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 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페이지메이커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자격증선택시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실기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완성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6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0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6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54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921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CAD</a:t>
                      </a:r>
                      <a:endParaRPr lang="en-US" sz="14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2D(ATC-2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,1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급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),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전산응용건축제도기능사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실기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시간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완성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(2D)</a:t>
                      </a: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60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만원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6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54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ko-KR" altLang="en-US" sz="1050" dirty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47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*3D.1</a:t>
                      </a: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굴림체"/>
                          <a:ea typeface="굴림체"/>
                        </a:rPr>
                        <a:t>개월추가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굴림체"/>
                        <a:ea typeface="굴림체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90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만원</a:t>
                      </a:r>
                      <a:endParaRPr lang="en-US" altLang="ko-KR" sz="10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9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81</a:t>
                      </a:r>
                      <a:r>
                        <a:rPr lang="ko-KR" altLang="en-US" sz="1050" dirty="0" smtClean="0">
                          <a:solidFill>
                            <a:schemeClr val="tx1"/>
                          </a:solidFill>
                          <a:latin typeface="휴먼둥근헤드라인" pitchFamily="18" charset="-127"/>
                          <a:ea typeface="휴먼둥근헤드라인" pitchFamily="18" charset="-127"/>
                        </a:rPr>
                        <a:t>만원</a:t>
                      </a:r>
                      <a:endParaRPr lang="en-US" altLang="ko-KR" sz="1050" dirty="0" smtClean="0">
                        <a:solidFill>
                          <a:schemeClr val="tx1"/>
                        </a:solidFill>
                        <a:latin typeface="휴먼둥근헤드라인" pitchFamily="18" charset="-127"/>
                        <a:ea typeface="휴먼둥근헤드라인" pitchFamily="18" charset="-127"/>
                      </a:endParaRPr>
                    </a:p>
                  </a:txBody>
                  <a:tcPr marL="12085" marR="12085" marT="12085" marB="1208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29640" y="-1133475"/>
            <a:ext cx="8929718" cy="221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kumimoji="1" lang="ko-KR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lang="ko-KR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HY수평선B" pitchFamily="18" charset="-127"/>
              </a:rPr>
              <a:t>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dirty="0">
                <a:solidFill>
                  <a:srgbClr val="000000"/>
                </a:solidFill>
                <a:latin typeface="굴림" pitchFamily="50" charset="-127"/>
                <a:ea typeface="HY수평선B" pitchFamily="18" charset="-127"/>
              </a:rPr>
              <a:t> </a:t>
            </a:r>
            <a:r>
              <a:rPr kumimoji="1" lang="en-US" altLang="ko-KR" sz="2800" dirty="0" smtClean="0">
                <a:solidFill>
                  <a:srgbClr val="000000"/>
                </a:solidFill>
                <a:latin typeface="굴림" pitchFamily="50" charset="-127"/>
                <a:ea typeface="HY수평선B" pitchFamily="18" charset="-127"/>
              </a:rPr>
              <a:t>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kumimoji="1" lang="ko-KR" altLang="en-US" sz="2400" b="0" i="0" u="none" strike="noStrike" cap="none" normalizeH="0" baseline="0" dirty="0" smtClean="0">
                <a:ln>
                  <a:noFill/>
                </a:ln>
                <a:effectLst/>
                <a:latin typeface="휴먼둥근헤드라인" pitchFamily="18" charset="-127"/>
                <a:ea typeface="휴먼둥근헤드라인" pitchFamily="18" charset="-127"/>
              </a:rPr>
              <a:t>특강</a:t>
            </a:r>
            <a:r>
              <a:rPr kumimoji="1" lang="en-US" altLang="ko-K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둥근헤드라인" pitchFamily="18" charset="-127"/>
                <a:ea typeface="휴먼둥근헤드라인" pitchFamily="18" charset="-127"/>
              </a:rPr>
              <a:t>             </a:t>
            </a:r>
            <a:r>
              <a:rPr kumimoji="1" lang="en-US" altLang="ko-KR" sz="2800" b="0" i="0" u="none" strike="noStrike" cap="none" normalizeH="0" baseline="0" dirty="0" smtClean="0">
                <a:ln>
                  <a:noFill/>
                </a:ln>
                <a:solidFill>
                  <a:srgbClr val="0069B8"/>
                </a:solidFill>
                <a:effectLst/>
                <a:latin typeface="휴먼둥근헤드라인" pitchFamily="18" charset="-127"/>
                <a:ea typeface="휴먼둥근헤드라인" pitchFamily="18" charset="-127"/>
              </a:rPr>
              <a:t>2015</a:t>
            </a:r>
            <a:r>
              <a:rPr kumimoji="1" lang="ko-KR" altLang="en-US" sz="2800" b="0" i="0" u="none" strike="noStrike" cap="none" normalizeH="0" baseline="0" dirty="0" smtClean="0">
                <a:ln>
                  <a:noFill/>
                </a:ln>
                <a:solidFill>
                  <a:srgbClr val="0069B8"/>
                </a:solidFill>
                <a:effectLst/>
                <a:latin typeface="휴먼둥근헤드라인" pitchFamily="18" charset="-127"/>
                <a:ea typeface="휴먼둥근헤드라인" pitchFamily="18" charset="-127"/>
              </a:rPr>
              <a:t>겨울</a:t>
            </a:r>
            <a:r>
              <a:rPr kumimoji="1" lang="ko-KR" altLang="en-US" sz="2800" b="0" i="0" u="none" strike="noStrike" cap="none" normalizeH="0" baseline="0" dirty="0" smtClean="0">
                <a:ln>
                  <a:noFill/>
                </a:ln>
                <a:solidFill>
                  <a:srgbClr val="0069B8"/>
                </a:solidFill>
                <a:effectLst/>
                <a:latin typeface="굴림" pitchFamily="50" charset="-127"/>
                <a:ea typeface="HY수평선B" pitchFamily="18" charset="-127"/>
              </a:rPr>
              <a:t>방학</a:t>
            </a:r>
            <a:r>
              <a:rPr kumimoji="1" lang="ko-KR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" pitchFamily="50" charset="-127"/>
                <a:ea typeface="HY수평선B" pitchFamily="18" charset="-127"/>
              </a:rPr>
              <a:t>특강</a:t>
            </a:r>
            <a:endParaRPr kumimoji="1" lang="ko-KR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</a:rPr>
              <a:t> 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</a:t>
            </a:r>
            <a:endParaRPr kumimoji="1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74894" y="733984"/>
            <a:ext cx="742955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srgbClr val="000000"/>
                </a:solidFill>
                <a:latin typeface="굴림" pitchFamily="50" charset="-127"/>
                <a:ea typeface="돋움체" pitchFamily="49" charset="-127"/>
              </a:rPr>
              <a:t> </a:t>
            </a:r>
            <a:r>
              <a:rPr kumimoji="1" lang="en-US" altLang="ko-KR" sz="1050" b="1" dirty="0" smtClean="0">
                <a:solidFill>
                  <a:srgbClr val="000000"/>
                </a:solidFill>
                <a:latin typeface="굴림" pitchFamily="50" charset="-127"/>
                <a:ea typeface="돋움체" pitchFamily="49" charset="-127"/>
              </a:rPr>
              <a:t>.  </a:t>
            </a: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대      상 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: </a:t>
            </a: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일반인을 제외한 재학생 </a:t>
            </a:r>
            <a:endParaRPr kumimoji="1" lang="en-US" altLang="ko-KR" sz="105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" pitchFamily="50" charset="-127"/>
              <a:ea typeface="돋움체" pitchFamily="49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0" b="1" dirty="0" smtClean="0">
                <a:solidFill>
                  <a:srgbClr val="000000"/>
                </a:solidFill>
                <a:latin typeface="굴림" pitchFamily="50" charset="-127"/>
                <a:ea typeface="돋움체" pitchFamily="49" charset="-127"/>
              </a:rPr>
              <a:t>  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.</a:t>
            </a:r>
            <a:r>
              <a:rPr kumimoji="1" lang="ko-KR" altLang="en-US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 등록기간 </a:t>
            </a:r>
            <a:r>
              <a:rPr kumimoji="1" lang="en-US" altLang="ko-KR" sz="10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돋움체" pitchFamily="49" charset="-127"/>
              </a:rPr>
              <a:t>: </a:t>
            </a:r>
            <a:r>
              <a:rPr lang="en-US" altLang="ko-KR" sz="1050" dirty="0" smtClean="0"/>
              <a:t>2015.12.21(</a:t>
            </a:r>
            <a:r>
              <a:rPr lang="ko-KR" altLang="en-US" sz="1050" dirty="0"/>
              <a:t>월</a:t>
            </a:r>
            <a:r>
              <a:rPr lang="en-US" altLang="ko-KR" sz="1050" dirty="0"/>
              <a:t>)~ </a:t>
            </a:r>
            <a:r>
              <a:rPr lang="en-US" altLang="ko-KR" sz="1050" dirty="0" smtClean="0"/>
              <a:t>2016.1.8(</a:t>
            </a:r>
            <a:r>
              <a:rPr lang="ko-KR" altLang="en-US" sz="1050" dirty="0"/>
              <a:t>금</a:t>
            </a:r>
            <a:r>
              <a:rPr lang="en-US" altLang="ko-KR" sz="1050" dirty="0"/>
              <a:t>)</a:t>
            </a:r>
            <a:endParaRPr kumimoji="1" lang="en-US" altLang="ko-K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  . </a:t>
            </a:r>
            <a:r>
              <a:rPr kumimoji="1" lang="en-US" altLang="ko-KR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ko-KR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특강할인혜택은 </a:t>
            </a: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2</a:t>
            </a:r>
            <a:r>
              <a:rPr kumimoji="1" lang="ko-KR" altLang="en-US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개월이상개월등록시에한함</a:t>
            </a:r>
            <a:r>
              <a:rPr kumimoji="1" lang="ko-KR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 (1</a:t>
            </a:r>
            <a:r>
              <a:rPr kumimoji="1" lang="ko-KR" altLang="en-US" sz="1050" dirty="0" err="1" smtClean="0">
                <a:latin typeface="굴림" pitchFamily="50" charset="-127"/>
                <a:ea typeface="굴림" pitchFamily="50" charset="-127"/>
              </a:rPr>
              <a:t>개월등록자는</a:t>
            </a:r>
            <a:r>
              <a:rPr kumimoji="1" lang="ko-KR" altLang="en-US" sz="1050" dirty="0" smtClean="0">
                <a:latin typeface="굴림" pitchFamily="50" charset="-127"/>
                <a:ea typeface="굴림" pitchFamily="50" charset="-127"/>
              </a:rPr>
              <a:t> 일반등록</a:t>
            </a:r>
            <a:r>
              <a:rPr kumimoji="1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)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-29640" y="9947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그림 14" descr="한국컴퓨터산업디자인학원로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6288" y="5507173"/>
            <a:ext cx="3744416" cy="576064"/>
          </a:xfrm>
          <a:prstGeom prst="rect">
            <a:avLst/>
          </a:prstGeom>
        </p:spPr>
      </p:pic>
      <p:pic>
        <p:nvPicPr>
          <p:cNvPr id="16" name="그림 15" descr="주소.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66344" y="6186739"/>
            <a:ext cx="3171501" cy="47667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649422"/>
            <a:ext cx="2040471" cy="93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222</Words>
  <Application>Microsoft Office PowerPoint</Application>
  <PresentationFormat>화면 슬라이드 쇼(4:3)</PresentationFormat>
  <Paragraphs>89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dream</cp:lastModifiedBy>
  <cp:revision>70</cp:revision>
  <cp:lastPrinted>2015-11-30T09:39:11Z</cp:lastPrinted>
  <dcterms:created xsi:type="dcterms:W3CDTF">2009-12-17T06:59:18Z</dcterms:created>
  <dcterms:modified xsi:type="dcterms:W3CDTF">2015-11-30T09:40:20Z</dcterms:modified>
</cp:coreProperties>
</file>